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74F66-9FC3-4852-ADA2-A1A23332E8A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D788D-C055-4FEA-81CE-7E4D4FB2F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6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Imagine that you find yourself</a:t>
            </a:r>
            <a:r>
              <a:rPr lang="en-US" baseline="0" dirty="0" smtClean="0"/>
              <a:t> in this situation, c</a:t>
            </a:r>
            <a:r>
              <a:rPr lang="en-US" dirty="0" smtClean="0"/>
              <a:t>ould</a:t>
            </a:r>
            <a:r>
              <a:rPr lang="en-US" baseline="0" dirty="0" smtClean="0"/>
              <a:t> you see a reason to seek ethics advice?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so, what questions might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of the principles in your book seem to be implicated by this scenario?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rules come to mind?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E3A5D-A0C2-4565-B30C-EC88126F7C1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8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steps</a:t>
            </a:r>
            <a:r>
              <a:rPr lang="en-US" baseline="0" dirty="0" smtClean="0"/>
              <a:t> do you take to manage this situation?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questions do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seek ethics advice, what information do you provide to your ethics official?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23FF8-C890-4C14-8283-D0E51904F02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45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Generally,</a:t>
            </a:r>
            <a:r>
              <a:rPr lang="en-US" baseline="0" dirty="0" smtClean="0"/>
              <a:t> in these situations employees should be careful about soliciting and accepting gifts (but must first determine if there is a prohibited source), disclosing non-public information for private benefit, and creating the appearance of partiality.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23FF8-C890-4C14-8283-D0E51904F02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6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Discuss:</a:t>
            </a:r>
          </a:p>
          <a:p>
            <a:pPr marL="171445" indent="-171445">
              <a:buFont typeface="Arial" panose="020B0604020202020204" pitchFamily="34" charset="0"/>
              <a:buChar char="•"/>
            </a:pPr>
            <a:r>
              <a:rPr lang="en-US" dirty="0" smtClean="0"/>
              <a:t>The requirements and exceptions available under</a:t>
            </a:r>
            <a:r>
              <a:rPr lang="en-US" baseline="0" dirty="0" smtClean="0"/>
              <a:t> subpart B</a:t>
            </a:r>
          </a:p>
          <a:p>
            <a:pPr marL="628630" lvl="1" indent="-171445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you agency’s process for vetting WAGs</a:t>
            </a:r>
          </a:p>
          <a:p>
            <a:pPr marL="628630" lvl="1" indent="-171445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$20 exception</a:t>
            </a:r>
          </a:p>
          <a:p>
            <a:pPr marL="628630" lvl="1" indent="-171445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disposition of prohibited gifts</a:t>
            </a:r>
          </a:p>
          <a:p>
            <a:pPr marL="628630" lvl="1" indent="-171445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45" indent="-171445">
              <a:buFont typeface="Arial" panose="020B0604020202020204" pitchFamily="34" charset="0"/>
              <a:buChar char="•"/>
            </a:pPr>
            <a:r>
              <a:rPr lang="en-US" baseline="0" dirty="0" smtClean="0"/>
              <a:t>The requirements and exception available under subpart C</a:t>
            </a:r>
          </a:p>
          <a:p>
            <a:pPr marL="171445" indent="-171445">
              <a:buFont typeface="Arial" panose="020B0604020202020204" pitchFamily="34" charset="0"/>
              <a:buChar char="•"/>
            </a:pPr>
            <a:r>
              <a:rPr lang="en-US" baseline="0" dirty="0" smtClean="0"/>
              <a:t>Discuss the possibility that relationships, personal and professional, with persons who do business with the agency can create appearance concerns</a:t>
            </a:r>
          </a:p>
          <a:p>
            <a:pPr marL="171445" indent="-171445">
              <a:buFont typeface="Arial" panose="020B0604020202020204" pitchFamily="34" charset="0"/>
              <a:buChar char="•"/>
            </a:pPr>
            <a:r>
              <a:rPr lang="en-US" baseline="0" dirty="0" smtClean="0"/>
              <a:t>Discuss the implications of discussing future employment with persons and organizations that do business with the agency </a:t>
            </a:r>
          </a:p>
          <a:p>
            <a:pPr marL="171445" indent="-171445">
              <a:buFont typeface="Arial" panose="020B0604020202020204" pitchFamily="34" charset="0"/>
              <a:buChar char="•"/>
            </a:pPr>
            <a:r>
              <a:rPr lang="en-US" baseline="0" dirty="0" smtClean="0"/>
              <a:t>Remind employees of the restrictions on disclosing non-public information for private gain and using their positions to advance private interests</a:t>
            </a:r>
          </a:p>
          <a:p>
            <a:pPr marL="171445" indent="-171445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45" indent="-171445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remember that they should not disclose non-public information for private gain</a:t>
            </a:r>
          </a:p>
          <a:p>
            <a:pPr marL="171445" indent="-171445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45" indent="-171445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45" indent="-171445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45" indent="-17144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23FF8-C890-4C14-8283-D0E51904F02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85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7/22/2016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670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 xmlns="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40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85796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38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1335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71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35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34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629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2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8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97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062" y="3778409"/>
            <a:ext cx="7815594" cy="1655762"/>
          </a:xfrm>
        </p:spPr>
        <p:txBody>
          <a:bodyPr>
            <a:normAutofit lnSpcReduction="10000"/>
          </a:bodyPr>
          <a:lstStyle/>
          <a:p>
            <a:r>
              <a:rPr lang="en-US" sz="2400" b="1" i="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colleague at your agency invites you to a happy hour being organized by an association of IT professionals whose members include private sector vendors.</a:t>
            </a:r>
            <a:endParaRPr lang="en-US" sz="2200" i="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6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</a:t>
            </a: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colleague at your agency invites you to a happy hour being organized by an association of IT professionals whose members include private sector vendors.</a:t>
            </a:r>
          </a:p>
          <a:p>
            <a:pPr>
              <a:lnSpc>
                <a:spcPct val="114000"/>
              </a:lnSpc>
              <a:defRPr/>
            </a:pPr>
            <a:endParaRPr lang="en-US" sz="2400" b="1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044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D1A1D">
                    <a:lumMod val="75000"/>
                    <a:lumOff val="2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srgbClr val="1D1A1D">
                  <a:lumMod val="75000"/>
                  <a:lumOff val="25000"/>
                </a:srgb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white"/>
                </a:solidFill>
              </a:rPr>
              <a:t>Loyalty to Law</a:t>
            </a:r>
          </a:p>
          <a:p>
            <a:endParaRPr lang="en-US" sz="2400" b="1" dirty="0">
              <a:solidFill>
                <a:prstClr val="white"/>
              </a:solidFill>
            </a:endParaRPr>
          </a:p>
          <a:p>
            <a:r>
              <a:rPr lang="en-US" sz="2400" b="1" dirty="0">
                <a:solidFill>
                  <a:prstClr val="white"/>
                </a:solidFill>
              </a:rPr>
              <a:t>Selfless Service</a:t>
            </a:r>
          </a:p>
          <a:p>
            <a:endParaRPr lang="en-US" sz="2400" b="1" dirty="0">
              <a:solidFill>
                <a:prstClr val="white"/>
              </a:solidFill>
            </a:endParaRPr>
          </a:p>
          <a:p>
            <a:r>
              <a:rPr lang="en-US" sz="2400" b="1" dirty="0">
                <a:solidFill>
                  <a:prstClr val="white">
                    <a:lumMod val="50000"/>
                  </a:prstClr>
                </a:solidFill>
              </a:rPr>
              <a:t>Responsible Stewardship</a:t>
            </a:r>
            <a:endParaRPr lang="en-US" sz="16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0600" y="3580723"/>
            <a:ext cx="442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D1A1D">
                    <a:lumMod val="75000"/>
                    <a:lumOff val="25000"/>
                  </a:srgbClr>
                </a:solidFill>
              </a:rPr>
              <a:t>Subpart B</a:t>
            </a:r>
          </a:p>
          <a:p>
            <a:r>
              <a:rPr lang="en-US" dirty="0">
                <a:solidFill>
                  <a:srgbClr val="1D1A1D">
                    <a:lumMod val="75000"/>
                    <a:lumOff val="25000"/>
                  </a:srgbClr>
                </a:solidFill>
              </a:rPr>
              <a:t>Subpart C</a:t>
            </a:r>
          </a:p>
          <a:p>
            <a:r>
              <a:rPr lang="en-US" dirty="0">
                <a:solidFill>
                  <a:srgbClr val="1D1A1D">
                    <a:lumMod val="75000"/>
                    <a:lumOff val="25000"/>
                  </a:srgbClr>
                </a:solidFill>
              </a:rPr>
              <a:t>Subpart D</a:t>
            </a:r>
          </a:p>
          <a:p>
            <a:r>
              <a:rPr lang="en-US" dirty="0">
                <a:solidFill>
                  <a:srgbClr val="1D1A1D">
                    <a:lumMod val="75000"/>
                    <a:lumOff val="25000"/>
                  </a:srgbClr>
                </a:solidFill>
              </a:rPr>
              <a:t>Subpart E</a:t>
            </a:r>
          </a:p>
          <a:p>
            <a:r>
              <a:rPr lang="en-US" dirty="0">
                <a:solidFill>
                  <a:srgbClr val="1D1A1D">
                    <a:lumMod val="75000"/>
                    <a:lumOff val="25000"/>
                  </a:srgbClr>
                </a:solidFill>
              </a:rPr>
              <a:t>Subpart F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</a:t>
            </a: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colleague at your agency invites you to a happy hour being organized by an association of IT professionals whose members include private sector vendors.  </a:t>
            </a:r>
          </a:p>
        </p:txBody>
      </p:sp>
    </p:spTree>
    <p:extLst>
      <p:ext uri="{BB962C8B-B14F-4D97-AF65-F5344CB8AC3E}">
        <p14:creationId xmlns:p14="http://schemas.microsoft.com/office/powerpoint/2010/main" val="38462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D1A1D">
                    <a:lumMod val="75000"/>
                    <a:lumOff val="2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1D1A1D">
                  <a:lumMod val="75000"/>
                  <a:lumOff val="25000"/>
                </a:srgb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D1A1D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1D1A1D">
                    <a:lumMod val="75000"/>
                    <a:lumOff val="25000"/>
                  </a:srgbClr>
                </a:solidFill>
              </a:rPr>
              <a:t>Loyalty to Law</a:t>
            </a:r>
          </a:p>
          <a:p>
            <a:endParaRPr lang="en-US" sz="2400" b="1" dirty="0">
              <a:solidFill>
                <a:srgbClr val="1D1A1D">
                  <a:lumMod val="75000"/>
                  <a:lumOff val="25000"/>
                </a:srgbClr>
              </a:solidFill>
            </a:endParaRPr>
          </a:p>
          <a:p>
            <a:r>
              <a:rPr lang="en-US" sz="2400" b="1" dirty="0">
                <a:solidFill>
                  <a:srgbClr val="1D1A1D">
                    <a:lumMod val="75000"/>
                    <a:lumOff val="25000"/>
                  </a:srgbClr>
                </a:solidFill>
              </a:rPr>
              <a:t>Selfless Service</a:t>
            </a:r>
          </a:p>
          <a:p>
            <a:endParaRPr lang="en-US" sz="2400" b="1" dirty="0">
              <a:solidFill>
                <a:srgbClr val="1D1A1D">
                  <a:lumMod val="75000"/>
                  <a:lumOff val="25000"/>
                </a:srgbClr>
              </a:solidFill>
            </a:endParaRPr>
          </a:p>
          <a:p>
            <a:r>
              <a:rPr lang="en-US" sz="2400" b="1" dirty="0">
                <a:solidFill>
                  <a:srgbClr val="1D1A1D">
                    <a:lumMod val="75000"/>
                    <a:lumOff val="25000"/>
                  </a:srgbClr>
                </a:solidFill>
              </a:rPr>
              <a:t>Responsible Stewardship</a:t>
            </a:r>
            <a:endParaRPr lang="en-US" sz="1600" dirty="0">
              <a:solidFill>
                <a:srgbClr val="1D1A1D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3580723"/>
            <a:ext cx="442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Subpart B</a:t>
            </a:r>
          </a:p>
          <a:p>
            <a:r>
              <a:rPr lang="en-US" dirty="0">
                <a:solidFill>
                  <a:prstClr val="white"/>
                </a:solidFill>
              </a:rPr>
              <a:t>Subpart C</a:t>
            </a:r>
          </a:p>
          <a:p>
            <a:r>
              <a:rPr lang="en-US" dirty="0">
                <a:solidFill>
                  <a:prstClr val="white"/>
                </a:solidFill>
              </a:rPr>
              <a:t>Subpart E</a:t>
            </a:r>
          </a:p>
          <a:p>
            <a:r>
              <a:rPr lang="en-US" dirty="0">
                <a:solidFill>
                  <a:prstClr val="white"/>
                </a:solidFill>
              </a:rPr>
              <a:t>Subpart F</a:t>
            </a:r>
          </a:p>
          <a:p>
            <a:r>
              <a:rPr lang="en-US" dirty="0">
                <a:solidFill>
                  <a:prstClr val="white"/>
                </a:solidFill>
              </a:rPr>
              <a:t>Subpart G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colleague at your agency  colleague at your agency invites you to a happy hour being organized by an association of IT professionals whose members include private sector vendors.  </a:t>
            </a:r>
          </a:p>
        </p:txBody>
      </p:sp>
    </p:spTree>
    <p:extLst>
      <p:ext uri="{BB962C8B-B14F-4D97-AF65-F5344CB8AC3E}">
        <p14:creationId xmlns:p14="http://schemas.microsoft.com/office/powerpoint/2010/main" val="40266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Microsoft Office PowerPoint</Application>
  <PresentationFormat>On-screen Show (4:3)</PresentationFormat>
  <Paragraphs>61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Headlines</vt:lpstr>
      <vt:lpstr>What do you Think?</vt:lpstr>
      <vt:lpstr>What do you do?</vt:lpstr>
      <vt:lpstr>PowerPoint Presentation</vt:lpstr>
      <vt:lpstr>PowerPoint Presentation</vt:lpstr>
    </vt:vector>
  </TitlesOfParts>
  <Company>US Office of Government Ethics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Patrick Shepherd</dc:creator>
  <cp:lastModifiedBy>Patrick Shepherd</cp:lastModifiedBy>
  <cp:revision>1</cp:revision>
  <dcterms:created xsi:type="dcterms:W3CDTF">2016-07-22T15:50:17Z</dcterms:created>
  <dcterms:modified xsi:type="dcterms:W3CDTF">2016-07-22T15:50:45Z</dcterms:modified>
</cp:coreProperties>
</file>